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4" autoAdjust="0"/>
    <p:restoredTop sz="94660"/>
  </p:normalViewPr>
  <p:slideViewPr>
    <p:cSldViewPr>
      <p:cViewPr varScale="1">
        <p:scale>
          <a:sx n="82" d="100"/>
          <a:sy n="8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Фізіологія системи травлення </a:t>
            </a:r>
            <a:b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частина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571876"/>
          <a:ext cx="7929618" cy="2714644"/>
        </p:xfrm>
        <a:graphic>
          <a:graphicData uri="http://schemas.openxmlformats.org/drawingml/2006/table">
            <a:tbl>
              <a:tblPr/>
              <a:tblGrid>
                <a:gridCol w="4146645"/>
                <a:gridCol w="3782973"/>
              </a:tblGrid>
              <a:tr h="2714644">
                <a:tc>
                  <a:txBody>
                    <a:bodyPr/>
                    <a:lstStyle/>
                    <a:p>
                      <a:pPr marL="1117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. Травлення у тонкій кишці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i="0" u="none" strike="noStrike" spc="4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1.1.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Дванадцятипала кишка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30" dirty="0">
                          <a:latin typeface="Times New Roman"/>
                          <a:ea typeface="Calibri"/>
                          <a:cs typeface="Times New Roman"/>
                        </a:rPr>
                        <a:t>1.2. Підшлункова залоза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spc="40" dirty="0">
                          <a:latin typeface="Times New Roman"/>
                          <a:ea typeface="Calibri"/>
                          <a:cs typeface="Times New Roman"/>
                        </a:rPr>
                        <a:t>1.3. Печінка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1.4. Особливості травлення у тонкій кишці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1.5. Моторика тонкої кишки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algn="just">
                        <a:spcAft>
                          <a:spcPts val="0"/>
                        </a:spcAft>
                      </a:pPr>
                      <a:r>
                        <a:rPr lang="uk-UA" sz="240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Травлення у товстій кишці</a:t>
                      </a:r>
                      <a:endParaRPr lang="ru-RU" sz="2400" spc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l">
                        <a:spcAft>
                          <a:spcPts val="0"/>
                        </a:spcAft>
                      </a:pPr>
                      <a:r>
                        <a:rPr lang="uk-UA" sz="2400" spc="50" dirty="0">
                          <a:latin typeface="Times New Roman"/>
                          <a:ea typeface="Times New Roman"/>
                          <a:cs typeface="Times New Roman"/>
                        </a:rPr>
                        <a:t>3. Всмоктування поживних речовин</a:t>
                      </a:r>
                      <a:endParaRPr lang="ru-RU" sz="2400" spc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l">
                        <a:spcAft>
                          <a:spcPts val="0"/>
                        </a:spcAft>
                      </a:pPr>
                      <a:r>
                        <a:rPr lang="uk-UA" sz="2400" spc="50" dirty="0">
                          <a:latin typeface="Times New Roman"/>
                          <a:ea typeface="Times New Roman"/>
                          <a:cs typeface="Times New Roman"/>
                        </a:rPr>
                        <a:t>4. Харчова мотивація</a:t>
                      </a:r>
                      <a:endParaRPr lang="ru-RU" sz="2400" spc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3" y="500042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Склад жовчі</a:t>
            </a:r>
            <a:endParaRPr lang="ru-RU" sz="28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285860"/>
            <a:ext cx="82153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Жовч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рідина світло-жовтого кольору, лужної реакції (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7,3-8,0). У жовчному міхурі у зв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язку з концентруванням жовчі її колір темний (бурий).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складається з 97,5% води і 2,5% сухого залишку.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сухому залишку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містяться: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Мінеральні речовини. Катіони натрію, калію, кальцію, гідрокарбонат, фосфат аніони,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аніони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хлору.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Жовчні кислоти -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таурохолева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глікохолева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Жовчні пігменти - білірубін і його окислена форма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білівердин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Білірубін надає жовчі колір.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Холестерин і жирні кислоти.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Сечовина, сечова кислота,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креатинін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Муцин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29763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Значення жовчі</a:t>
            </a:r>
            <a:r>
              <a:rPr lang="uk-UA" sz="3200" b="1" dirty="0" smtClean="0">
                <a:solidFill>
                  <a:srgbClr val="C00000"/>
                </a:solidFill>
              </a:rPr>
              <a:t>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1. Жовчні кислоти емульгують частину жирів, перетворюючи великі жирові частинки в дрібнодисперсні краплі.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2. Активує ферменти кишкового і панкреатичного соку, особливо ліпази.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3. У комплексі з жовчними кислотами відбувається всмоктування </a:t>
            </a:r>
            <a:r>
              <a:rPr lang="uk-UA" sz="2000" dirty="0" err="1" smtClean="0"/>
              <a:t>довголанцюгових</a:t>
            </a:r>
            <a:r>
              <a:rPr lang="uk-UA" sz="2000" dirty="0" smtClean="0"/>
              <a:t> жирних кислот і жиророзчинних вітамінів через мембрану </a:t>
            </a:r>
            <a:r>
              <a:rPr lang="uk-UA" sz="2000" dirty="0" err="1" smtClean="0"/>
              <a:t>ентероцитів</a:t>
            </a:r>
            <a:r>
              <a:rPr lang="uk-UA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4. Жовч сприяє </a:t>
            </a:r>
            <a:r>
              <a:rPr lang="uk-UA" sz="2000" dirty="0" err="1" smtClean="0"/>
              <a:t>ресинтезу</a:t>
            </a:r>
            <a:r>
              <a:rPr lang="uk-UA" sz="2000" dirty="0" smtClean="0"/>
              <a:t> </a:t>
            </a:r>
            <a:r>
              <a:rPr lang="uk-UA" sz="2000" dirty="0" err="1" smtClean="0"/>
              <a:t>тригліцеридів</a:t>
            </a:r>
            <a:r>
              <a:rPr lang="uk-UA" sz="2000" dirty="0" smtClean="0"/>
              <a:t> в </a:t>
            </a:r>
            <a:r>
              <a:rPr lang="uk-UA" sz="2000" dirty="0" err="1" smtClean="0"/>
              <a:t>ентероцитах</a:t>
            </a:r>
            <a:r>
              <a:rPr lang="uk-UA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5. </a:t>
            </a:r>
            <a:r>
              <a:rPr lang="uk-UA" sz="2000" dirty="0" err="1" smtClean="0"/>
              <a:t>Інактивує</a:t>
            </a:r>
            <a:r>
              <a:rPr lang="uk-UA" sz="2000" dirty="0" smtClean="0"/>
              <a:t> пепсин, а також нейтралізує кислий </a:t>
            </a:r>
            <a:r>
              <a:rPr lang="uk-UA" sz="2000" dirty="0" err="1" smtClean="0"/>
              <a:t>химус</a:t>
            </a:r>
            <a:r>
              <a:rPr lang="uk-UA" sz="2000" dirty="0" smtClean="0"/>
              <a:t>, що надходить із шлунка. Цим забезпечується перехід від шлункового до кишковому травленню.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6. Стимулює секрецію підшлункового і кишкового соків, а також проліферацію і злущування </a:t>
            </a:r>
            <a:r>
              <a:rPr lang="uk-UA" sz="2000" dirty="0" err="1" smtClean="0"/>
              <a:t>ентероцитів</a:t>
            </a:r>
            <a:r>
              <a:rPr lang="uk-UA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7. Підсилює моторику і тонус кишковика.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8. Має бактерицидну дію, перешкоджаючи розвитку процесів гниття у кишках.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43956" cy="7143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ОСОБЛИВОСТІ ТРАВЛЕННЯ У ТОНКІЙ КИШЦІ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3185" b="2035"/>
          <a:stretch>
            <a:fillRect/>
          </a:stretch>
        </p:blipFill>
        <p:spPr bwMode="auto">
          <a:xfrm>
            <a:off x="285720" y="1000108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5500702"/>
            <a:ext cx="30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Кишкові ворсинки та залози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Склад кишкового </a:t>
            </a:r>
            <a:r>
              <a:rPr lang="uk-UA" b="1" dirty="0" smtClean="0">
                <a:solidFill>
                  <a:srgbClr val="C00000"/>
                </a:solidFill>
              </a:rPr>
              <a:t>соку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643602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/>
              <a:t>Сік </a:t>
            </a:r>
            <a:r>
              <a:rPr lang="uk-UA" dirty="0" smtClean="0"/>
              <a:t>це рідина жовтуватого кольору з рибним запахом і лужною реакцією. </a:t>
            </a:r>
            <a:r>
              <a:rPr lang="uk-UA" dirty="0" err="1" smtClean="0"/>
              <a:t>рН</a:t>
            </a:r>
            <a:r>
              <a:rPr lang="uk-UA" dirty="0" smtClean="0"/>
              <a:t> соку 7,6-8,6. Він містить 98% води і 2% сухого залишку. </a:t>
            </a:r>
            <a:endParaRPr lang="ru-RU" dirty="0" smtClean="0"/>
          </a:p>
          <a:p>
            <a:r>
              <a:rPr lang="uk-UA" dirty="0" smtClean="0"/>
              <a:t>До складу сухого залишку входять:</a:t>
            </a:r>
            <a:endParaRPr lang="ru-RU" dirty="0" smtClean="0"/>
          </a:p>
          <a:p>
            <a:r>
              <a:rPr lang="uk-UA" dirty="0" smtClean="0"/>
              <a:t>1. Мінеральні речовини. Катіони натрію, калію, кальцію. Бікарбонат, фосфат аніони, </a:t>
            </a:r>
            <a:r>
              <a:rPr lang="uk-UA" dirty="0" err="1" smtClean="0"/>
              <a:t>аніони</a:t>
            </a:r>
            <a:r>
              <a:rPr lang="uk-UA" dirty="0" smtClean="0"/>
              <a:t> хлору.</a:t>
            </a:r>
            <a:endParaRPr lang="ru-RU" dirty="0" smtClean="0"/>
          </a:p>
          <a:p>
            <a:r>
              <a:rPr lang="uk-UA" dirty="0" smtClean="0"/>
              <a:t>2. Прості органічні речовини. Сечовина, </a:t>
            </a:r>
            <a:r>
              <a:rPr lang="uk-UA" dirty="0" err="1" smtClean="0"/>
              <a:t>креатинін</a:t>
            </a:r>
            <a:r>
              <a:rPr lang="uk-UA" dirty="0" smtClean="0"/>
              <a:t>, сечова кислота, глюкоза. амінокислоти.</a:t>
            </a:r>
            <a:endParaRPr lang="ru-RU" dirty="0" smtClean="0"/>
          </a:p>
          <a:p>
            <a:r>
              <a:rPr lang="uk-UA" dirty="0" smtClean="0"/>
              <a:t>3. </a:t>
            </a:r>
            <a:r>
              <a:rPr lang="uk-UA" dirty="0" err="1" smtClean="0"/>
              <a:t>Муцин</a:t>
            </a:r>
            <a:endParaRPr lang="ru-RU" dirty="0" smtClean="0"/>
          </a:p>
          <a:p>
            <a:r>
              <a:rPr lang="uk-UA" dirty="0" smtClean="0"/>
              <a:t>4. Ферменти. В кишковому соку більше 20 ферментів. 90% з них знаходиться в щільній частині соку. Вони діляться на наступні групи:</a:t>
            </a:r>
            <a:endParaRPr lang="ru-RU" dirty="0" smtClean="0"/>
          </a:p>
          <a:p>
            <a:r>
              <a:rPr lang="uk-UA" dirty="0" smtClean="0"/>
              <a:t>1. </a:t>
            </a:r>
            <a:r>
              <a:rPr lang="uk-UA" dirty="0" err="1" smtClean="0"/>
              <a:t>Пептідази</a:t>
            </a:r>
            <a:r>
              <a:rPr lang="uk-UA" dirty="0" smtClean="0"/>
              <a:t>. Розщеплюють </a:t>
            </a:r>
            <a:r>
              <a:rPr lang="uk-UA" dirty="0" err="1" smtClean="0"/>
              <a:t>олігопептиди</a:t>
            </a:r>
            <a:r>
              <a:rPr lang="uk-UA" dirty="0" smtClean="0"/>
              <a:t> до амінокислот. Це </a:t>
            </a:r>
            <a:r>
              <a:rPr lang="uk-UA" dirty="0" err="1" smtClean="0"/>
              <a:t>амінополіпептідаза</a:t>
            </a:r>
            <a:r>
              <a:rPr lang="uk-UA" dirty="0" smtClean="0"/>
              <a:t>, </a:t>
            </a:r>
            <a:r>
              <a:rPr lang="uk-UA" dirty="0" err="1" smtClean="0"/>
              <a:t>амінотрипептідаза</a:t>
            </a:r>
            <a:r>
              <a:rPr lang="uk-UA" dirty="0" smtClean="0"/>
              <a:t>, </a:t>
            </a:r>
            <a:r>
              <a:rPr lang="uk-UA" dirty="0" err="1" smtClean="0"/>
              <a:t>дипептидаза</a:t>
            </a:r>
            <a:r>
              <a:rPr lang="uk-UA" dirty="0" smtClean="0"/>
              <a:t>, </a:t>
            </a:r>
            <a:r>
              <a:rPr lang="uk-UA" dirty="0" err="1" smtClean="0"/>
              <a:t>тріпептідаза</a:t>
            </a:r>
            <a:r>
              <a:rPr lang="uk-UA" dirty="0" smtClean="0"/>
              <a:t>, </a:t>
            </a:r>
            <a:r>
              <a:rPr lang="uk-UA" dirty="0" err="1" smtClean="0"/>
              <a:t>катепсини</a:t>
            </a:r>
            <a:r>
              <a:rPr lang="uk-UA" dirty="0" smtClean="0"/>
              <a:t>. До них же відноситься </a:t>
            </a:r>
            <a:r>
              <a:rPr lang="uk-UA" dirty="0" err="1" smtClean="0"/>
              <a:t>ентерокіназа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2. </a:t>
            </a:r>
            <a:r>
              <a:rPr lang="uk-UA" dirty="0" err="1" smtClean="0"/>
              <a:t>Карбогідрази</a:t>
            </a:r>
            <a:r>
              <a:rPr lang="uk-UA" dirty="0" smtClean="0"/>
              <a:t>. α-амілаза </a:t>
            </a:r>
            <a:r>
              <a:rPr lang="uk-UA" dirty="0" err="1" smtClean="0"/>
              <a:t>гідролізує</a:t>
            </a:r>
            <a:r>
              <a:rPr lang="uk-UA" dirty="0" smtClean="0"/>
              <a:t> олігосахариди, що утворилися при розщепленні крохмалю, до мальтози і глюкози. Сахараза, розщеплює тростинний цукор до глюкози. Лактаза </a:t>
            </a:r>
            <a:r>
              <a:rPr lang="uk-UA" dirty="0" err="1" smtClean="0"/>
              <a:t>гидролізує</a:t>
            </a:r>
            <a:r>
              <a:rPr lang="uk-UA" dirty="0" smtClean="0"/>
              <a:t> молочний цукор, а </a:t>
            </a:r>
            <a:r>
              <a:rPr lang="uk-UA" dirty="0" err="1" smtClean="0"/>
              <a:t>мальтаза</a:t>
            </a:r>
            <a:r>
              <a:rPr lang="uk-UA" dirty="0" smtClean="0"/>
              <a:t> </a:t>
            </a:r>
            <a:r>
              <a:rPr lang="uk-UA" dirty="0" err="1" smtClean="0"/>
              <a:t>солодковий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dirty="0" smtClean="0"/>
              <a:t>3. Ліпази. Кишкові ліпази відіграють незначну роль у перетравлюванні жирів.</a:t>
            </a:r>
            <a:endParaRPr lang="ru-RU" dirty="0" smtClean="0"/>
          </a:p>
          <a:p>
            <a:r>
              <a:rPr lang="uk-UA" dirty="0" smtClean="0"/>
              <a:t>4. Фосфатази. Відщеплюють фосфорну кислоту від фосфоліпідів.</a:t>
            </a:r>
            <a:endParaRPr lang="ru-RU" dirty="0" smtClean="0"/>
          </a:p>
          <a:p>
            <a:r>
              <a:rPr lang="uk-UA" dirty="0" smtClean="0"/>
              <a:t>5. </a:t>
            </a:r>
            <a:r>
              <a:rPr lang="uk-UA" dirty="0" err="1" smtClean="0"/>
              <a:t>Нуклеази</a:t>
            </a:r>
            <a:r>
              <a:rPr lang="uk-UA" dirty="0" smtClean="0"/>
              <a:t>. </a:t>
            </a:r>
            <a:r>
              <a:rPr lang="uk-UA" dirty="0" err="1" smtClean="0"/>
              <a:t>РНКаза</a:t>
            </a:r>
            <a:r>
              <a:rPr lang="uk-UA" dirty="0" smtClean="0"/>
              <a:t> і </a:t>
            </a:r>
            <a:r>
              <a:rPr lang="uk-UA" dirty="0" err="1" smtClean="0"/>
              <a:t>ДНКаза</a:t>
            </a:r>
            <a:r>
              <a:rPr lang="uk-UA" dirty="0" smtClean="0"/>
              <a:t>. </a:t>
            </a:r>
            <a:r>
              <a:rPr lang="uk-UA" dirty="0" err="1" smtClean="0"/>
              <a:t>Гідролізують</a:t>
            </a:r>
            <a:r>
              <a:rPr lang="uk-UA" dirty="0" smtClean="0"/>
              <a:t> нуклеїнові кислоти до </a:t>
            </a:r>
            <a:r>
              <a:rPr lang="uk-UA" dirty="0" err="1" smtClean="0"/>
              <a:t>нуклеотидів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ПРОЦЕС ТРАВЛЕННЯ В ТОНКІЙ КИШЦІ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6363679" cy="367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усик\Desktop\image460.jpg"/>
          <p:cNvPicPr/>
          <p:nvPr/>
        </p:nvPicPr>
        <p:blipFill>
          <a:blip r:embed="rId3"/>
          <a:srcRect b="10847"/>
          <a:stretch>
            <a:fillRect/>
          </a:stretch>
        </p:blipFill>
        <p:spPr bwMode="auto">
          <a:xfrm>
            <a:off x="571472" y="4572008"/>
            <a:ext cx="67151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286644" y="350043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Ворсинка кишковика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МОТОРИКА ТОНКОЇ КИШКИ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Товста кишка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3158"/>
          <a:stretch>
            <a:fillRect/>
          </a:stretch>
        </p:blipFill>
        <p:spPr bwMode="auto">
          <a:xfrm>
            <a:off x="0" y="928670"/>
            <a:ext cx="6314151" cy="50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усик\Desktop\slide-10.jpg"/>
          <p:cNvPicPr/>
          <p:nvPr/>
        </p:nvPicPr>
        <p:blipFill>
          <a:blip r:embed="rId3"/>
          <a:srcRect l="23581" t="28973" r="24375" b="13447"/>
          <a:stretch>
            <a:fillRect/>
          </a:stretch>
        </p:blipFill>
        <p:spPr bwMode="auto">
          <a:xfrm>
            <a:off x="5286380" y="3714752"/>
            <a:ext cx="364330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Сок</a:t>
            </a:r>
            <a:r>
              <a:rPr lang="uk-UA" dirty="0" smtClean="0">
                <a:solidFill>
                  <a:srgbClr val="C00000"/>
                </a:solidFill>
              </a:rPr>
              <a:t> товстої кишки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Кількість його – 0,5 – 0,6 л. Має лужну реакцію (</a:t>
            </a:r>
            <a:r>
              <a:rPr lang="uk-UA" sz="2400" dirty="0" err="1" smtClean="0"/>
              <a:t>pH</a:t>
            </a:r>
            <a:r>
              <a:rPr lang="uk-UA" sz="2400" dirty="0" smtClean="0"/>
              <a:t> = 8,5-9,0). 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Сік складається з рідкої частини і слизових грудочок. Рідка частина включає 99% води і 1% сухого залишку. До його складу входять:</a:t>
            </a:r>
            <a:endParaRPr lang="ru-RU" sz="2400" dirty="0" smtClean="0"/>
          </a:p>
          <a:p>
            <a:r>
              <a:rPr lang="uk-UA" sz="2400" dirty="0" smtClean="0"/>
              <a:t>1. Мінеральні речовини - катіони натрію, калію, кальцію, </a:t>
            </a:r>
            <a:r>
              <a:rPr lang="uk-UA" sz="2400" dirty="0" err="1" smtClean="0"/>
              <a:t>гідрокарбонат-</a:t>
            </a:r>
            <a:r>
              <a:rPr lang="uk-UA" sz="2400" dirty="0" smtClean="0"/>
              <a:t>, </a:t>
            </a:r>
            <a:r>
              <a:rPr lang="uk-UA" sz="2400" dirty="0" err="1" smtClean="0"/>
              <a:t>фосфат-</a:t>
            </a:r>
            <a:r>
              <a:rPr lang="uk-UA" sz="2400" dirty="0" smtClean="0"/>
              <a:t>, сульфат аніони, </a:t>
            </a:r>
            <a:r>
              <a:rPr lang="uk-UA" sz="2400" dirty="0" err="1" smtClean="0"/>
              <a:t>аніони</a:t>
            </a:r>
            <a:r>
              <a:rPr lang="uk-UA" sz="2400" dirty="0" smtClean="0"/>
              <a:t> хлору.</a:t>
            </a:r>
            <a:endParaRPr lang="ru-RU" sz="2400" dirty="0" smtClean="0"/>
          </a:p>
          <a:p>
            <a:r>
              <a:rPr lang="uk-UA" sz="2400" dirty="0" smtClean="0"/>
              <a:t>2. Прості органічні речовини - продукти білкового обміну.</a:t>
            </a:r>
            <a:endParaRPr lang="ru-RU" sz="2400" dirty="0" smtClean="0"/>
          </a:p>
          <a:p>
            <a:r>
              <a:rPr lang="uk-UA" sz="2400" dirty="0" smtClean="0"/>
              <a:t>3. Ферменти: </a:t>
            </a:r>
            <a:r>
              <a:rPr lang="uk-UA" sz="2400" dirty="0" err="1" smtClean="0"/>
              <a:t>пептідази</a:t>
            </a:r>
            <a:r>
              <a:rPr lang="uk-UA" sz="2400" dirty="0" smtClean="0"/>
              <a:t>, ліпази, </a:t>
            </a:r>
            <a:r>
              <a:rPr lang="uk-UA" sz="2400" dirty="0" err="1" smtClean="0"/>
              <a:t>карбогідрази</a:t>
            </a:r>
            <a:r>
              <a:rPr lang="uk-UA" sz="2400" dirty="0" smtClean="0"/>
              <a:t>, </a:t>
            </a:r>
            <a:r>
              <a:rPr lang="uk-UA" sz="2400" dirty="0" err="1" smtClean="0"/>
              <a:t>нуклеази</a:t>
            </a:r>
            <a:r>
              <a:rPr lang="uk-UA" sz="2400" dirty="0" smtClean="0"/>
              <a:t>, фосфатази. Вони також є продуктом </a:t>
            </a:r>
            <a:r>
              <a:rPr lang="uk-UA" sz="2400" dirty="0" err="1" smtClean="0"/>
              <a:t>ентероцитів</a:t>
            </a:r>
            <a:r>
              <a:rPr lang="uk-UA" sz="2400" dirty="0" smtClean="0"/>
              <a:t>. Однак їх в 10 разів менше, ніж в тонкому кишечнику. Значення цих ферментів в нормі невелике, але при порушенні секреторної функції тонкого кишечника їх синтез може значно посилюватися.</a:t>
            </a:r>
            <a:endParaRPr lang="ru-RU" sz="2400" dirty="0" smtClean="0"/>
          </a:p>
          <a:p>
            <a:r>
              <a:rPr lang="uk-UA" sz="2400" dirty="0" smtClean="0"/>
              <a:t>4. </a:t>
            </a:r>
            <a:r>
              <a:rPr lang="uk-UA" sz="2400" dirty="0" err="1" smtClean="0"/>
              <a:t>Муцин</a:t>
            </a:r>
            <a:r>
              <a:rPr lang="uk-UA" sz="2400" dirty="0" smtClean="0"/>
              <a:t>. Утворюється в залізистих клітинах.</a:t>
            </a:r>
            <a:endParaRPr lang="ru-RU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Регуляція </a:t>
            </a:r>
            <a:r>
              <a:rPr lang="uk-UA" sz="2400" dirty="0" smtClean="0"/>
              <a:t>секреції рідкої частини соку здійснюється </a:t>
            </a:r>
            <a:r>
              <a:rPr lang="uk-UA" sz="2400" dirty="0" err="1" smtClean="0"/>
              <a:t>інтрамуральними</a:t>
            </a:r>
            <a:r>
              <a:rPr lang="uk-UA" sz="2400" dirty="0" smtClean="0"/>
              <a:t> нервовими сплетеннями і гуморальними факторами.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Харчова мотивація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ДВАНАДЦЯТИПАЛА КИШКА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441883" cy="276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Кусик\Desktop\c0199665-endoscopy-large-intestine-science-photo-library-high_r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964800" cy="30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усик\Desktop\1024px-Duodenum-brunner's_gland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929066"/>
            <a:ext cx="4071966" cy="268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Дякую!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5228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ПІДШЛУНКОВА ЗАЛОЗА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8198" t="37800" r="18973" b="16749"/>
          <a:stretch>
            <a:fillRect/>
          </a:stretch>
        </p:blipFill>
        <p:spPr bwMode="auto">
          <a:xfrm>
            <a:off x="571472" y="500042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Секреторна функція підшлункової залози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uk-UA" sz="2000" dirty="0" smtClean="0"/>
              <a:t>Це безбарвна рідина лужної реакції. </a:t>
            </a:r>
            <a:r>
              <a:rPr lang="uk-UA" sz="2000" dirty="0" err="1" smtClean="0"/>
              <a:t>рН</a:t>
            </a:r>
            <a:r>
              <a:rPr lang="uk-UA" sz="2000" dirty="0" smtClean="0"/>
              <a:t> = 7,4 - 8,4. Протягом доби виділяється 1,5 - 2,0 л соку. До складу соку входить 98,7% води і 1,3% сухого залишку.</a:t>
            </a:r>
            <a:endParaRPr lang="ru-RU" sz="2000" dirty="0" smtClean="0"/>
          </a:p>
          <a:p>
            <a:r>
              <a:rPr lang="uk-UA" sz="2000" dirty="0" smtClean="0"/>
              <a:t>Сухий залишок містить:</a:t>
            </a:r>
            <a:endParaRPr lang="ru-RU" sz="2000" dirty="0" smtClean="0"/>
          </a:p>
          <a:p>
            <a:r>
              <a:rPr lang="uk-UA" sz="2000" dirty="0" smtClean="0"/>
              <a:t>Мінеральні речовини. Катіони натрію, калію, кальцію, магнію. </a:t>
            </a:r>
            <a:r>
              <a:rPr lang="uk-UA" sz="2000" dirty="0" err="1" smtClean="0"/>
              <a:t>Гідрокаробонат</a:t>
            </a:r>
            <a:r>
              <a:rPr lang="uk-UA" sz="2000" dirty="0" smtClean="0"/>
              <a:t>, фосфат, сульфат аніони, </a:t>
            </a:r>
            <a:r>
              <a:rPr lang="uk-UA" sz="2000" dirty="0" err="1" smtClean="0"/>
              <a:t>аніони</a:t>
            </a:r>
            <a:r>
              <a:rPr lang="uk-UA" sz="2000" dirty="0" smtClean="0"/>
              <a:t> хлору. З мінеральних речовин переважає гідрокарбонат натрію. </a:t>
            </a:r>
            <a:r>
              <a:rPr lang="uk-UA" sz="2000" dirty="0" smtClean="0"/>
              <a:t>Це </a:t>
            </a:r>
            <a:r>
              <a:rPr lang="uk-UA" sz="2000" dirty="0" smtClean="0"/>
              <a:t>створює оптимальне середовище для дії панкреатичних і кишкових ферментів з </a:t>
            </a:r>
            <a:r>
              <a:rPr lang="uk-UA" sz="2000" dirty="0" err="1" smtClean="0"/>
              <a:t>рН</a:t>
            </a:r>
            <a:r>
              <a:rPr lang="uk-UA" sz="2000" dirty="0" smtClean="0"/>
              <a:t> = 7 - 8.</a:t>
            </a:r>
            <a:endParaRPr lang="ru-RU" sz="2000" dirty="0" smtClean="0"/>
          </a:p>
          <a:p>
            <a:r>
              <a:rPr lang="uk-UA" sz="2000" dirty="0" smtClean="0"/>
              <a:t>Просто органічні речовини. Сечовина, сечова кислота, </a:t>
            </a:r>
            <a:r>
              <a:rPr lang="uk-UA" sz="2000" dirty="0" err="1" smtClean="0"/>
              <a:t>креатинін</a:t>
            </a:r>
            <a:r>
              <a:rPr lang="uk-UA" sz="2000" dirty="0" smtClean="0"/>
              <a:t>, глюкоза.</a:t>
            </a:r>
            <a:endParaRPr lang="ru-RU" sz="2000" dirty="0" smtClean="0"/>
          </a:p>
          <a:p>
            <a:r>
              <a:rPr lang="uk-UA" sz="2000" dirty="0" smtClean="0"/>
              <a:t>Ферменти.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uk-UA" sz="2000" dirty="0" err="1" smtClean="0"/>
              <a:t>Пептідази</a:t>
            </a:r>
            <a:r>
              <a:rPr lang="uk-UA" sz="2000" dirty="0" smtClean="0"/>
              <a:t>. 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uk-UA" sz="2000" dirty="0" smtClean="0"/>
              <a:t>2</a:t>
            </a:r>
            <a:r>
              <a:rPr lang="uk-UA" sz="2000" dirty="0" smtClean="0"/>
              <a:t>. Ліпази. </a:t>
            </a:r>
            <a:endParaRPr lang="ru-RU" sz="2000" dirty="0" smtClean="0"/>
          </a:p>
          <a:p>
            <a:r>
              <a:rPr lang="uk-UA" sz="2000" dirty="0" smtClean="0"/>
              <a:t>3. </a:t>
            </a:r>
            <a:r>
              <a:rPr lang="uk-UA" sz="2000" dirty="0" err="1" smtClean="0"/>
              <a:t>Карбогідрази</a:t>
            </a:r>
            <a:r>
              <a:rPr lang="uk-UA" sz="2000" dirty="0" smtClean="0"/>
              <a:t>. </a:t>
            </a:r>
          </a:p>
          <a:p>
            <a:r>
              <a:rPr lang="uk-UA" sz="2000" dirty="0" smtClean="0"/>
              <a:t>Ферменти соку підшлункової залози здійснюють насамперед активний гідроліз поживних речовин у порожнині кишок, проте через часткове адсорбування на поверхні слизової оболонки тонкої кишки вони разом з кишковими ферментами завершують гідроліз і при мембранному травленні.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1714488"/>
            <a:ext cx="2257412" cy="329723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Регуляція секреції </a:t>
            </a:r>
            <a:r>
              <a:rPr lang="uk-UA" sz="3200" dirty="0" smtClean="0"/>
              <a:t>підшлункової залози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42852"/>
            <a:ext cx="55006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Парасимпатична іннервація </a:t>
            </a:r>
            <a:r>
              <a:rPr lang="uk-UA" sz="2000" dirty="0" smtClean="0"/>
              <a:t>здійснюється головним чином тією гілкою блукаючого нерва, яка проходить через черевне (сонячне) сплетення і далі в складі </a:t>
            </a:r>
            <a:r>
              <a:rPr lang="uk-UA" sz="2000" dirty="0" err="1" smtClean="0"/>
              <a:t>брижових</a:t>
            </a:r>
            <a:r>
              <a:rPr lang="uk-UA" sz="2000" dirty="0" smtClean="0"/>
              <a:t> нервів разом із симпатичними волокнами досягає підшлункової залози.</a:t>
            </a:r>
            <a:endParaRPr lang="ru-RU" sz="20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357554" y="2214554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C00000"/>
                </a:solidFill>
              </a:rPr>
              <a:t>Симпатична іннервація </a:t>
            </a:r>
            <a:r>
              <a:rPr lang="uk-UA" sz="2000" dirty="0" smtClean="0"/>
              <a:t>представлена </a:t>
            </a:r>
            <a:r>
              <a:rPr lang="uk-UA" sz="2000" dirty="0" err="1" smtClean="0"/>
              <a:t>післявузловими</a:t>
            </a:r>
            <a:r>
              <a:rPr lang="uk-UA" sz="2000" dirty="0" smtClean="0"/>
              <a:t> волокнами черевного сплетення. Вони утворюють у залозі </a:t>
            </a:r>
            <a:r>
              <a:rPr lang="uk-UA" sz="2000" dirty="0" err="1" smtClean="0"/>
              <a:t>навколосудинні</a:t>
            </a:r>
            <a:r>
              <a:rPr lang="uk-UA" sz="2000" dirty="0" smtClean="0"/>
              <a:t> сплетення і досягають </a:t>
            </a:r>
            <a:r>
              <a:rPr lang="uk-UA" sz="2000" dirty="0" err="1" smtClean="0"/>
              <a:t>інтрамуральних</a:t>
            </a:r>
            <a:r>
              <a:rPr lang="uk-UA" sz="2000" dirty="0" smtClean="0"/>
              <a:t> вузлів. Тобто чинять непрямий вплив.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303455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Тривалу підшлункову </a:t>
            </a:r>
            <a:r>
              <a:rPr lang="uk-UA" sz="2000" dirty="0" smtClean="0"/>
              <a:t>секрецію підтримують </a:t>
            </a:r>
            <a:r>
              <a:rPr lang="uk-UA" sz="2000" dirty="0" smtClean="0">
                <a:solidFill>
                  <a:srgbClr val="C00000"/>
                </a:solidFill>
              </a:rPr>
              <a:t>гуморальні чинники</a:t>
            </a:r>
            <a:r>
              <a:rPr lang="uk-UA" sz="2000" dirty="0" smtClean="0"/>
              <a:t>. Провідну роль у цих механізмах відіграють шлунково-кишкові гормони. Стимулюють: секретин (стимульований </a:t>
            </a:r>
            <a:r>
              <a:rPr lang="uk-UA" sz="2000" dirty="0" err="1" smtClean="0"/>
              <a:t>HCl</a:t>
            </a:r>
            <a:r>
              <a:rPr lang="uk-UA" sz="2000" dirty="0" smtClean="0"/>
              <a:t>), </a:t>
            </a:r>
            <a:r>
              <a:rPr lang="uk-UA" sz="2000" dirty="0" err="1" smtClean="0"/>
              <a:t>гастрин</a:t>
            </a:r>
            <a:r>
              <a:rPr lang="uk-UA" sz="2000" dirty="0" smtClean="0"/>
              <a:t>, серотонін, субстанція Р, </a:t>
            </a:r>
            <a:r>
              <a:rPr lang="uk-UA" sz="2000" dirty="0" err="1" smtClean="0"/>
              <a:t>панкреозимін</a:t>
            </a:r>
            <a:r>
              <a:rPr lang="uk-UA" sz="2000" dirty="0" smtClean="0"/>
              <a:t>. Гальмують: </a:t>
            </a:r>
            <a:r>
              <a:rPr lang="uk-UA" sz="2000" dirty="0" err="1" smtClean="0"/>
              <a:t>глюкагон</a:t>
            </a:r>
            <a:r>
              <a:rPr lang="uk-UA" sz="2000" dirty="0" smtClean="0"/>
              <a:t>, </a:t>
            </a:r>
            <a:r>
              <a:rPr lang="uk-UA" sz="2000" dirty="0" err="1" smtClean="0"/>
              <a:t>кальцитонін</a:t>
            </a:r>
            <a:r>
              <a:rPr lang="uk-UA" sz="2000" dirty="0" smtClean="0"/>
              <a:t>, </a:t>
            </a:r>
            <a:r>
              <a:rPr lang="uk-UA" sz="2000" dirty="0" err="1" smtClean="0"/>
              <a:t>соматостатин</a:t>
            </a:r>
            <a:r>
              <a:rPr lang="uk-UA" sz="2000" dirty="0" smtClean="0"/>
              <a:t>, шлунковий </a:t>
            </a:r>
            <a:r>
              <a:rPr lang="uk-UA" sz="2000" dirty="0" err="1" smtClean="0"/>
              <a:t>інгібуючий</a:t>
            </a:r>
            <a:r>
              <a:rPr lang="uk-UA" sz="2000" dirty="0" smtClean="0"/>
              <a:t> пептид (GIP).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1928794" y="1643050"/>
            <a:ext cx="1928826" cy="6429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43174" y="3143248"/>
            <a:ext cx="671546" cy="554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964513" y="4107661"/>
            <a:ext cx="2000264" cy="6429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Фази секреції підшлункової залози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Складнорефлекторна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фаза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Вона запускає секрецію соку.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Умовно-рефлекторний період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вплив умовно-рефлекторних факторів на рецептори зорової, слуховий і нюхової сенсорних систем;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Безумовно-рефлекторний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вплив харчових мас на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механо-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смакові рецептори порожнини рота і глотки. Нервові імпульси від рецепторів надходять в секреторний центр довгастого мозку. Від нього по еферентних волокнах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вагуса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(парасимпатична регуляція) вони йдуть до клітинам підшлункової залози. Симпатичні нерви гальмують секрецію.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Шлункова фаза.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Починається з моменту надходження харчової грудки в шлунок. Подразнюються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механо-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хеморецептори шлунка, імпульси від яких йдуть в центр секреції, далі, по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вагусу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до підшлунковій залозі. Найбільш сильними рефлекторними стимуляторами секреції панкреатичного соку в цю фазу є соляна кислота, продукти гідролізу жирів і вуглеводів.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Кишкова фаза.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Розвивається після надходження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хімусу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дванадцятипалу кишку.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химуса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викликає виділення S-клітинами слизової дванадцятипалої кишки гормону секретину, він підсилює надходження з епітелію в протоки гідрокарбонат аніонів і виділяється велика кількість соку багатого гідрокарбонатом натрію. Також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стимулює утворення I-клітинами кишки гормону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холецистокініну-панкреозиміну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Він викликає вивільнення ферментів в сік.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285752"/>
          </a:xfrm>
        </p:spPr>
        <p:txBody>
          <a:bodyPr>
            <a:noAutofit/>
          </a:bodyPr>
          <a:lstStyle/>
          <a:p>
            <a:pPr marL="342900" indent="-342900"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Це полі функціональний орган. Її </a:t>
            </a:r>
            <a:r>
              <a:rPr lang="uk-UA" sz="1800" b="1" dirty="0" smtClean="0"/>
              <a:t>основні функції</a:t>
            </a:r>
            <a:r>
              <a:rPr lang="uk-UA" sz="1800" dirty="0" smtClean="0"/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uk-UA" sz="1800" dirty="0" smtClean="0"/>
              <a:t>.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42852"/>
            <a:ext cx="1047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ПЕЧІНКА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71546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Антитоксична. Знешкоджуються токсичні продукти, що утворюються в товстому кишечнику в результаті бактеріального гниття білків - індол, скатол та фенол. А також екзогенні токсичні речовини (алкоголь).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Участь </a:t>
            </a:r>
            <a:r>
              <a:rPr lang="uk-UA" dirty="0" smtClean="0"/>
              <a:t>у вуглеводному обміні. У ній синтезується і накопичується глікоген, а також активно протікають процеси </a:t>
            </a:r>
            <a:r>
              <a:rPr lang="uk-UA" dirty="0" err="1" smtClean="0"/>
              <a:t>глікогенолізу</a:t>
            </a:r>
            <a:r>
              <a:rPr lang="uk-UA" dirty="0" smtClean="0"/>
              <a:t> і </a:t>
            </a:r>
            <a:r>
              <a:rPr lang="uk-UA" dirty="0" err="1" smtClean="0"/>
              <a:t>неоглюкогенезу</a:t>
            </a:r>
            <a:r>
              <a:rPr lang="uk-UA" dirty="0" smtClean="0"/>
              <a:t>. 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Дезамінування </a:t>
            </a:r>
            <a:r>
              <a:rPr lang="uk-UA" dirty="0" smtClean="0"/>
              <a:t>амінокислот, </a:t>
            </a:r>
            <a:r>
              <a:rPr lang="uk-UA" dirty="0" err="1" smtClean="0"/>
              <a:t>нуклеотидів</a:t>
            </a:r>
            <a:r>
              <a:rPr lang="uk-UA" dirty="0" smtClean="0"/>
              <a:t> та інших азотовмісних сполук. Утворений при цьому аміак нейтралізується шляхом синтезу </a:t>
            </a:r>
            <a:r>
              <a:rPr lang="uk-UA" dirty="0" smtClean="0"/>
              <a:t>сечовини.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Участь </a:t>
            </a:r>
            <a:r>
              <a:rPr lang="uk-UA" dirty="0" smtClean="0"/>
              <a:t>у жировому обміні. Вона перетворює </a:t>
            </a:r>
            <a:r>
              <a:rPr lang="uk-UA" dirty="0" err="1" smtClean="0"/>
              <a:t>коротколанцюгові</a:t>
            </a:r>
            <a:r>
              <a:rPr lang="uk-UA" dirty="0" smtClean="0"/>
              <a:t> жирні кислоти до вищих. Утворений в ній холестерин використовується для синтезу ряду гормонів.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Синтез альбуміну, α-, β-глобулінів </a:t>
            </a:r>
            <a:r>
              <a:rPr lang="uk-UA" dirty="0" smtClean="0"/>
              <a:t>плазми.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Участь </a:t>
            </a:r>
            <a:r>
              <a:rPr lang="uk-UA" dirty="0" smtClean="0"/>
              <a:t>у згортанні крові. Синтез протромбіну, конвертину, </a:t>
            </a:r>
            <a:r>
              <a:rPr lang="uk-UA" dirty="0" err="1" smtClean="0"/>
              <a:t>антитромбіну</a:t>
            </a:r>
            <a:r>
              <a:rPr lang="uk-UA" dirty="0" smtClean="0"/>
              <a:t>, фібриногену і </a:t>
            </a:r>
            <a:r>
              <a:rPr lang="uk-UA" dirty="0" smtClean="0"/>
              <a:t>гепарину.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Інактивація </a:t>
            </a:r>
            <a:r>
              <a:rPr lang="uk-UA" dirty="0" smtClean="0"/>
              <a:t>гормонів: як адреналін, </a:t>
            </a:r>
            <a:r>
              <a:rPr lang="uk-UA" dirty="0" err="1" smtClean="0"/>
              <a:t>норадреналін</a:t>
            </a:r>
            <a:r>
              <a:rPr lang="uk-UA" dirty="0" smtClean="0"/>
              <a:t>, серотонін, андрогени і </a:t>
            </a:r>
            <a:r>
              <a:rPr lang="uk-UA" dirty="0" smtClean="0"/>
              <a:t>естрогени.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Депо </a:t>
            </a:r>
            <a:r>
              <a:rPr lang="uk-UA" dirty="0" smtClean="0"/>
              <a:t>вітамінів А, В, D, E, </a:t>
            </a:r>
            <a:r>
              <a:rPr lang="uk-UA" dirty="0" smtClean="0"/>
              <a:t>K.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Депо </a:t>
            </a:r>
            <a:r>
              <a:rPr lang="uk-UA" dirty="0" smtClean="0"/>
              <a:t>крові, а також руйнування еритроцитів з утворенням з гемоглобіну </a:t>
            </a:r>
            <a:r>
              <a:rPr lang="uk-UA" dirty="0" smtClean="0"/>
              <a:t>білірубіну.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Екскреторна</a:t>
            </a:r>
            <a:r>
              <a:rPr lang="uk-UA" dirty="0" smtClean="0"/>
              <a:t>. Виділяються в шлунково-кишковий тракт холестерин, білірубін, сечовина, сполуки важких </a:t>
            </a:r>
            <a:r>
              <a:rPr lang="uk-UA" dirty="0" smtClean="0"/>
              <a:t>металів.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Утворення </a:t>
            </a:r>
            <a:r>
              <a:rPr lang="uk-UA" dirty="0" smtClean="0"/>
              <a:t>жовчі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1089</Words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Фізіологія системи травлення  частина 3</vt:lpstr>
      <vt:lpstr>ДВАНАДЦЯТИПАЛА КИШКА</vt:lpstr>
      <vt:lpstr>Слайд 3</vt:lpstr>
      <vt:lpstr>Слайд 4</vt:lpstr>
      <vt:lpstr>Слайд 5</vt:lpstr>
      <vt:lpstr>Регуляція секреції підшлункової залози</vt:lpstr>
      <vt:lpstr>Слайд 7</vt:lpstr>
      <vt:lpstr> Це полі функціональний орган. Її основні функції: . </vt:lpstr>
      <vt:lpstr>Слайд 9</vt:lpstr>
      <vt:lpstr>Слайд 10</vt:lpstr>
      <vt:lpstr>Слайд 11</vt:lpstr>
      <vt:lpstr>Значення жовчі:  1. Жовчні кислоти емульгують частину жирів, перетворюючи великі жирові частинки в дрібнодисперсні краплі. 2. Активує ферменти кишкового і панкреатичного соку, особливо ліпази. 3. У комплексі з жовчними кислотами відбувається всмоктування довголанцюгових жирних кислот і жиророзчинних вітамінів через мембрану ентероцитів. 4. Жовч сприяє ресинтезу тригліцеридів в ентероцитах. 5. Інактивує пепсин, а також нейтралізує кислий химус, що надходить із шлунка. Цим забезпечується перехід від шлункового до кишковому травленню. 6. Стимулює секрецію підшлункового і кишкового соків, а також проліферацію і злущування ентероцитів. 7. Підсилює моторику і тонус кишковика. 8. Має бактерицидну дію, перешкоджаючи розвитку процесів гниття у кишках.</vt:lpstr>
      <vt:lpstr>ОСОБЛИВОСТІ ТРАВЛЕННЯ У ТОНКІЙ КИШЦІ</vt:lpstr>
      <vt:lpstr>Склад кишкового соку</vt:lpstr>
      <vt:lpstr>ПРОЦЕС ТРАВЛЕННЯ В ТОНКІЙ КИШЦІ</vt:lpstr>
      <vt:lpstr>МОТОРИКА ТОНКОЇ КИШКИ</vt:lpstr>
      <vt:lpstr>Товста кишка</vt:lpstr>
      <vt:lpstr>Сок товстої кишки</vt:lpstr>
      <vt:lpstr>Харчова мотивація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системи травлення 1</dc:title>
  <dc:creator>user</dc:creator>
  <cp:lastModifiedBy>Елена</cp:lastModifiedBy>
  <cp:revision>22</cp:revision>
  <dcterms:created xsi:type="dcterms:W3CDTF">2020-05-14T21:24:53Z</dcterms:created>
  <dcterms:modified xsi:type="dcterms:W3CDTF">2020-05-15T09:11:06Z</dcterms:modified>
</cp:coreProperties>
</file>